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2" r:id="rId2"/>
    <p:sldId id="313" r:id="rId3"/>
    <p:sldId id="314" r:id="rId4"/>
    <p:sldId id="306" r:id="rId5"/>
    <p:sldId id="292" r:id="rId6"/>
    <p:sldId id="261" r:id="rId7"/>
    <p:sldId id="303" r:id="rId8"/>
    <p:sldId id="290" r:id="rId9"/>
    <p:sldId id="311" r:id="rId10"/>
    <p:sldId id="299" r:id="rId11"/>
    <p:sldId id="301" r:id="rId12"/>
    <p:sldId id="300" r:id="rId13"/>
    <p:sldId id="288" r:id="rId14"/>
    <p:sldId id="259" r:id="rId15"/>
    <p:sldId id="310" r:id="rId16"/>
    <p:sldId id="277" r:id="rId17"/>
    <p:sldId id="284" r:id="rId18"/>
    <p:sldId id="305" r:id="rId19"/>
    <p:sldId id="287" r:id="rId20"/>
    <p:sldId id="309" r:id="rId21"/>
    <p:sldId id="304" r:id="rId22"/>
    <p:sldId id="296" r:id="rId23"/>
    <p:sldId id="308" r:id="rId24"/>
    <p:sldId id="279" r:id="rId25"/>
    <p:sldId id="315" r:id="rId26"/>
    <p:sldId id="31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88810" autoAdjust="0"/>
  </p:normalViewPr>
  <p:slideViewPr>
    <p:cSldViewPr>
      <p:cViewPr>
        <p:scale>
          <a:sx n="65" d="100"/>
          <a:sy n="65" d="100"/>
        </p:scale>
        <p:origin x="-131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начало иследования</c:v>
                </c:pt>
              </c:strCache>
            </c:strRef>
          </c:tx>
          <c:explosion val="5"/>
          <c:cat>
            <c:strRef>
              <c:f>Лист1!$A$2:$A$4</c:f>
              <c:strCache>
                <c:ptCount val="3"/>
                <c:pt idx="0">
                  <c:v>высокий 25%</c:v>
                </c:pt>
                <c:pt idx="1">
                  <c:v>средний 30%</c:v>
                </c:pt>
                <c:pt idx="2">
                  <c:v>низкий 45%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0.25</c:v>
                </c:pt>
                <c:pt idx="1">
                  <c:v>0.30000000000000004</c:v>
                </c:pt>
                <c:pt idx="2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Завершающий этап иследования</c:v>
                </c:pt>
              </c:strCache>
            </c:strRef>
          </c:tx>
          <c:dPt>
            <c:idx val="0"/>
            <c:bubble3D val="0"/>
            <c:explosion val="9"/>
          </c:dPt>
          <c:dPt>
            <c:idx val="1"/>
            <c:bubble3D val="0"/>
            <c:explosion val="9"/>
          </c:dPt>
          <c:dPt>
            <c:idx val="2"/>
            <c:bubble3D val="0"/>
            <c:explosion val="9"/>
          </c:dPt>
          <c:cat>
            <c:strRef>
              <c:f>Лист1!$A$2:$A$5</c:f>
              <c:strCache>
                <c:ptCount val="3"/>
                <c:pt idx="0">
                  <c:v>высокий 30%</c:v>
                </c:pt>
                <c:pt idx="1">
                  <c:v>средний 50%</c:v>
                </c:pt>
                <c:pt idx="2">
                  <c:v>низкий 20%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F57E4-74A0-4307-94D4-64EDADE403DC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ED144-367C-4550-B943-E6F4DCA88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5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Главной задачей современного профессионального образования является формирование и воспитание личности, стремящейся к познанием окружающего мира, коммуникабельности и утверждение своего собственного «Я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</a:t>
            </a:r>
            <a:r>
              <a:rPr lang="ru-RU" sz="1200" b="0" dirty="0" smtClean="0"/>
              <a:t>В современном мире проблема речевого развития  ребенка достаточно актуальна, так как одним из требований к образовательным результатам в соответствии с ФГОС ДОО является формирование общей культуры личности детей, развитие социальных, нравственно-волевых качеств, инициативности, самостоятельности и ответственности ребенка.</a:t>
            </a:r>
            <a:endParaRPr lang="ru-RU" b="0" dirty="0" smtClean="0"/>
          </a:p>
          <a:p>
            <a:r>
              <a:rPr lang="ru-RU" dirty="0" smtClean="0"/>
              <a:t>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97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Ритмопластика (танцевальные движения под музыку) позволяе</a:t>
            </a:r>
            <a:r>
              <a:rPr lang="ru-RU" baseline="0" dirty="0" smtClean="0"/>
              <a:t>т активно развивать зрительное и слуховое внимание, воображение, раскрывает ребёнка как личность. Дети становятся активными в выражении своих чувств и мыслей.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192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Мнемотаблицы</a:t>
            </a:r>
            <a:r>
              <a:rPr lang="ru-RU" dirty="0" smtClean="0"/>
              <a:t> особенно эффектны при разучивании стихотворений и запоминание</a:t>
            </a:r>
            <a:r>
              <a:rPr lang="ru-RU" baseline="0" dirty="0" smtClean="0"/>
              <a:t> эпизодов</a:t>
            </a:r>
            <a:r>
              <a:rPr lang="ru-RU" dirty="0" smtClean="0"/>
              <a:t> сказки. Суть заключается в следующем: на каждое словосочетание, эпизод, придумывается картинка (изображение), зарисовывается все стихотворение схематически. Ребенок используя по памяти графическое изображение, воспроизводит  стихотворение целиком.  Можно идти от обратного (при</a:t>
            </a:r>
            <a:r>
              <a:rPr lang="ru-RU" baseline="0" dirty="0" smtClean="0"/>
              <a:t> повторении знакомых произведений).  С помощью </a:t>
            </a:r>
            <a:r>
              <a:rPr lang="ru-RU" baseline="0" dirty="0" err="1" smtClean="0"/>
              <a:t>мнемотаблицы</a:t>
            </a:r>
            <a:r>
              <a:rPr lang="ru-RU" baseline="0" dirty="0" smtClean="0"/>
              <a:t> достигаются следующие результаты: 1.У детей появляется желание разучивать литературные произведения. 2.Расширяется круг знаний об окружающим мире. 3.Активизируется словарный запас. 4.Дети преодолевают робость, застенчивость, формируется умение свободно держаться перед аудиторией.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1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такое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сказкотерапия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Лечение сказками, совместное открытия, с ребенком тех знаний, которые живут в душе. Знание сокровенное, глубокое, не только о себе, но и об окружающем мире, безусловно, лечит.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125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Эксперимент с художественным образом игры «Герои среди нас», активизирует детей, концентрирует внимание, увеличивает интерес к познанию, приносит массу положительных эмоций.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05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студии «Добрые сказки» дети приобретают знания  о театральном искусстве, о культуре поведения в театре,  играют в сказки, театральные игры, формируют умение и навыки вести себя на сцене.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dirty="0" smtClean="0"/>
              <a:t>Во время образовательной деятельности я, разыгрываю знакомые детям сказки, которые с простым сюжетом. Полюбившие сказки детьми показываем для ребят</a:t>
            </a:r>
            <a:r>
              <a:rPr lang="ru-RU" sz="1200" b="0" baseline="0" dirty="0" smtClean="0"/>
              <a:t> детского сада.</a:t>
            </a:r>
            <a:r>
              <a:rPr lang="ru-RU" sz="1200" b="0" dirty="0" smtClean="0"/>
              <a:t>  Это «Русские народные сказки», «Колобок», «Смоляной бочок», «</a:t>
            </a:r>
            <a:r>
              <a:rPr lang="ru-RU" sz="1200" b="0" dirty="0" err="1" smtClean="0"/>
              <a:t>Заюшкина</a:t>
            </a:r>
            <a:r>
              <a:rPr lang="ru-RU" sz="1200" b="0" dirty="0" smtClean="0"/>
              <a:t> избушка», «Репка» «Рукавичка», «Два жадных медвежонка».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80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Сказки звучат, чтобы помочь детям лучше прочувствовать особенность той или иной сказки. Мы используем звуки, которые издают колокольчики, бубны, а также пластмассовые баночки с разными предметами внутри, которые при встряхивании “шумят”. Зрители патдерживают музыкантов 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Психодинамическими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медитациями  и танцами (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вид, связанный с движениями перевоплощения, с развитием различного рода чувствительности получением позитивного двигательного опыта.).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Театрализованная деятельность, важна для творческой активности, продуктивного обучения, накопление их познавательного, эмоционального, жизненного опыта, для повышение самооценки детей, снижение уровня тревожности, что способствует и стимулирует речевую активность детей, развивает их индивидуальные способности.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dirty="0" smtClean="0"/>
              <a:t>Я стремлюсь активно вовлекать ребят  и  родителей в процесс изготовление атрибутов, декораций, сказочных героев.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18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Совместно с родителями мы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организовываем творческие выставки: «Сказка из овощей», «Сказочные герои своими руками».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стремлюсь превратить день, проведенный с малышами в детском саду в сказку, показать,  что мир окружающий нас прекрасен. Но мы привыкли к этим чудесам и не замечаем их, многие из нас ищут чего-то нового, неожиданного….А чудо совсем рядом. Я счастлива, что живу миром детства.  Каждый день, слышу звонкий смех, вижу искорки в глазах и поет моя душа. Дети - это самая большая ценность на земле, они чисты как слеза,  невинные как ангел.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28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 </a:t>
            </a:r>
            <a:r>
              <a:rPr lang="ru-RU" sz="1200" b="0" dirty="0" smtClean="0"/>
              <a:t>В группе создан «Клуб выходного дня» Где вместе</a:t>
            </a:r>
            <a:r>
              <a:rPr lang="ru-RU" sz="1200" b="0" baseline="0" dirty="0" smtClean="0"/>
              <a:t> </a:t>
            </a:r>
            <a:r>
              <a:rPr lang="ru-RU" sz="1200" b="0" dirty="0" smtClean="0"/>
              <a:t>с родителями и</a:t>
            </a:r>
            <a:br>
              <a:rPr lang="ru-RU" sz="1200" b="0" dirty="0" smtClean="0"/>
            </a:br>
            <a:r>
              <a:rPr lang="ru-RU" sz="1200" b="0" dirty="0" smtClean="0"/>
              <a:t>детьми, мы трудимся, отдыхаем, погружаемся в мир театра и сказки</a:t>
            </a:r>
            <a:r>
              <a:rPr lang="ru-RU" b="0" dirty="0" smtClean="0"/>
              <a:t>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339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Проводим познавательно - игровые театральные встречи, фотовыставки, создаем альбом «Мы и театр», «Моя семья». Это побуждает родителей  поддерживать интерес ребенка к театрализованной деятельности, присутствовать на детских спектаклях,  отмечать достижения и определять пути дальнейшего совершенствования,  исполнить понравившуюся роль в домашних условиях, помогать разыгрывать полюбившиеся сказки, стихотворения.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18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«Клуб выходного дня» дал возможность родителям ближе узнать друг друга, способствовал сплочению, у них появилось желание встречаться чаще и самим принимать участие  в организации встречи.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Условия</a:t>
            </a:r>
            <a:r>
              <a:rPr lang="ru-RU" baseline="0" dirty="0" smtClean="0"/>
              <a:t> и пространственную среду для развития речи ребенка посредством  театральной деятельности </a:t>
            </a:r>
            <a:r>
              <a:rPr lang="ru-RU" dirty="0" smtClean="0"/>
              <a:t>мы создаем не только в группе , но и на участке детского сада.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результате совместной деятельности родитель,  ребенок, педагог, дети познают мир умом и сердцем. Выражая свое отношение к добру и злу, познают радость, связанную с преодолением трудностей общения, неуверенности в себе.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Театральная деятельность,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инавационная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технология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Сказкотерапия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это неисчерпаемый источник развития чувств, переживаний, эмоциональных открытий.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Своим опытом работы я делюсь с коллегами, передавая им искорку своего увлечения и  желание нести добро в мир детства, видеть прекрасное, которое с нами рядом.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результатам диагностики при завершении исследования наблюдается положительная динамика, виден фактический результат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Значительно снизилась доля детей с низким уровнем речевого развития. Она составляет 20%, а доля со средним уровнем выросла до 50%, с высоким до 30%.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Дети с нарушением речевого развития стали говорить предложениями, активно участвовать в образовательной деятельности. Застенчивые ребята обрели друзей, стали более уверенными в себе.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Иду с детьми по жизни  рядом, даря им тепло, любовь,  для ребенка я партнер, соратник,  я верю в каждого из них,  и в детскую мечту, воплощая ее в жизнь,  и веду за собой,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это определяет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цель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моей роботы «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</a:t>
            </a:r>
            <a:r>
              <a:rPr lang="ru-RU" b="1" dirty="0" smtClean="0"/>
              <a:t>азвитие речи и творческих способностей детей дошкольного возраста посредством приобщения к миру сказки и театра».</a:t>
            </a:r>
            <a:endParaRPr lang="ru-RU" dirty="0" smtClean="0"/>
          </a:p>
          <a:p>
            <a:r>
              <a:rPr lang="ru-RU" dirty="0" smtClean="0"/>
              <a:t>Вытекающие из нее задачи: </a:t>
            </a:r>
          </a:p>
          <a:p>
            <a:r>
              <a:rPr lang="ru-RU" dirty="0" smtClean="0"/>
              <a:t>1. Формирование связной речи;</a:t>
            </a:r>
          </a:p>
          <a:p>
            <a:r>
              <a:rPr lang="ru-RU" dirty="0" smtClean="0"/>
              <a:t>2.Развитие воображения,</a:t>
            </a:r>
            <a:r>
              <a:rPr lang="ru-RU" baseline="0" dirty="0" smtClean="0"/>
              <a:t> фантазии, навыков импровизации, т.е. творческих способностей</a:t>
            </a:r>
          </a:p>
          <a:p>
            <a:r>
              <a:rPr lang="ru-RU" baseline="0" dirty="0" smtClean="0"/>
              <a:t>3.Развитие эмоционального мира ребёнка</a:t>
            </a:r>
            <a:endParaRPr lang="ru-RU" dirty="0" smtClean="0"/>
          </a:p>
          <a:p>
            <a:r>
              <a:rPr lang="ru-RU" dirty="0" smtClean="0"/>
              <a:t>4. Формирование актёрского мастерства (выразительности речи, мимики, пластики)</a:t>
            </a:r>
          </a:p>
          <a:p>
            <a:r>
              <a:rPr lang="ru-RU" dirty="0" smtClean="0"/>
              <a:t>5. Воспитание потребности</a:t>
            </a:r>
            <a:r>
              <a:rPr lang="ru-RU" baseline="0" dirty="0" smtClean="0"/>
              <a:t> </a:t>
            </a:r>
            <a:r>
              <a:rPr lang="ru-RU" dirty="0" smtClean="0"/>
              <a:t> детей в свободном общении, в</a:t>
            </a:r>
            <a:r>
              <a:rPr lang="ru-RU" baseline="0" dirty="0" smtClean="0"/>
              <a:t> </a:t>
            </a:r>
            <a:r>
              <a:rPr lang="ru-RU" dirty="0" smtClean="0"/>
              <a:t>доброжелательных отношениях в коллективе.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78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Велика роль театрализованной деятельности в речевом развитии ребёнка. Исследование, проведённое Г.А. Волковой  по логопедической ритмике, убедительно показало, что театрализованные игры детей способствуют активизации разных сторон их речи – словаря, грамматического строя, диалога, монолога, совершенствования звуковой стороны речи.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Ребенок, находясь в сказке, взаимодействует со многими сказочными героями и, как в жизни, ищет пути решение проблем, которые встают перед ним.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Задачи, решаемые с помощью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сказкотерапии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театральной деятельности, важны для творческой активности, продуктивного обучения, накопление их познавательного, эмоционального, жизненного опыта. </a:t>
            </a:r>
            <a:r>
              <a:rPr lang="ru-RU" sz="1200" b="0" dirty="0" smtClean="0"/>
              <a:t>Для детей в группе, создана предметно - развивающая среда, где ребята с удовольствием играют в настольные игры, театральное лото, разыгрывают сказки по картинкам, на магнитной доске, очень нравится играть куклами «</a:t>
            </a:r>
            <a:r>
              <a:rPr lang="ru-RU" sz="1200" b="0" dirty="0" err="1" smtClean="0"/>
              <a:t>Топотушками</a:t>
            </a:r>
            <a:r>
              <a:rPr lang="ru-RU" sz="1200" b="0" dirty="0" smtClean="0"/>
              <a:t>», в уголке есть театральная ширма, оформленный уголок ряженья, раскраски и картинки по знакомым сказкам.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214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/>
              <a:t>Большое значение уделяю индивидуально - образовательной деятельности, где ребенок сам инсценирует сказку, озвучивая всех героев, при необходимости получает мою помощь.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Уважение и любовь к детям, совместная деятельность воспитателя и ребенка, взаимопонимание, взаимообогащение дадут в сумме прекрасный результат. Каждый человек ждёт оценки своей деятельности, желает, чтобы его заметили, услышали, поняли и пусть даже небольшой шажок  его маленьких достижений, слова поощрения окрыляют детей, вселяют в них уверенность в своих способностях.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29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Знакомя детей со сказкой  я использую методы целенаправленного наблюдение текста, описание по прочтению текста, “интерьер” сказки, создание иллюстраций к отдельным эпизодам применяю нетрадиционные метод формы работы. При организации продуктивной деятельности используем  работу с пластилином, картоном.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Проживая сказку. Мы плывём по волнам эмоций. В младшей </a:t>
            </a:r>
            <a:r>
              <a:rPr lang="ru-RU" baseline="0" dirty="0" smtClean="0"/>
              <a:t> группе я создала «Кораблик настроения». Он помогает ребёнку увидеть свои эмоции в течение прожитого дня, а мне, как педагогу-скорректировать его настроение, а следовательно, помочь лучше адаптироваться в коллективе. Мы меняем не только своё настроение, но и «настроение» предметов. Так, ранее грустный или злой  домик становится добрее и веселее после того, как дети украсят его(рисунками, аппликациями, наклейками).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56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дети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такие разные: шумные, застенчивые, озорные, непоседливые и любознательные. Радость, удивление, огорчение, перевоплощение и вместе с тем, сто, тысяча почему? Которые ведут нас к новым познанием,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помогают адаптироваться в социальном мире, развивать творческие способности и формировать связную речь.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D144-367C-4550-B943-E6F4DCA8855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830">
              <a:srgbClr val="FBB384">
                <a:lumMod val="0"/>
                <a:lumOff val="100000"/>
                <a:alpha val="0"/>
              </a:srgbClr>
            </a:gs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E57B9-9DF0-426E-A52B-657A2F2F3D98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7E99B-60F6-4B2C-A902-3A878B4202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Развитие речи и творческих способностей детей дошкольного возраста посредством приобщения к миру сказки и театра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Воспитатель МАДОУ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Винзилинского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д/с «Малышок» Маслова Любовь Васильевна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44824"/>
            <a:ext cx="2952328" cy="326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Ритмопластика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4760" b="10823"/>
          <a:stretch/>
        </p:blipFill>
        <p:spPr bwMode="auto">
          <a:xfrm>
            <a:off x="6084168" y="561674"/>
            <a:ext cx="2848046" cy="330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:\Опыт Масловой Л.В\маслова ффф\эмоции фото\SAM_08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17653" r="3803" b="10422"/>
          <a:stretch/>
        </p:blipFill>
        <p:spPr bwMode="auto">
          <a:xfrm>
            <a:off x="2123728" y="3950212"/>
            <a:ext cx="4440293" cy="2682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йцук\Desktop\Малыши фото\разное\SDC17589.JPG"/>
          <p:cNvPicPr/>
          <p:nvPr/>
        </p:nvPicPr>
        <p:blipFill rotWithShape="1">
          <a:blip r:embed="rId5" cstate="print"/>
          <a:srcRect t="4241" r="17804" b="16166"/>
          <a:stretch/>
        </p:blipFill>
        <p:spPr bwMode="auto">
          <a:xfrm>
            <a:off x="0" y="561674"/>
            <a:ext cx="3419872" cy="330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3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i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Мнемотаблицы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C:\Users\йцук\Desktop\маслова ффф\SAM_0954.JPG"/>
          <p:cNvPicPr/>
          <p:nvPr/>
        </p:nvPicPr>
        <p:blipFill>
          <a:blip r:embed="rId3" cstate="print"/>
          <a:srcRect r="25441"/>
          <a:stretch>
            <a:fillRect/>
          </a:stretch>
        </p:blipFill>
        <p:spPr bwMode="auto">
          <a:xfrm>
            <a:off x="-1" y="908720"/>
            <a:ext cx="4429125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йцук\Desktop\В--17\Новая папка\SAM_0957.JPG"/>
          <p:cNvPicPr/>
          <p:nvPr/>
        </p:nvPicPr>
        <p:blipFill>
          <a:blip r:embed="rId4" cstate="print"/>
          <a:srcRect t="7906"/>
          <a:stretch>
            <a:fillRect/>
          </a:stretch>
        </p:blipFill>
        <p:spPr bwMode="auto">
          <a:xfrm>
            <a:off x="4571999" y="2488705"/>
            <a:ext cx="4480803" cy="429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1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Герои среди нас…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963110"/>
            <a:ext cx="3847047" cy="288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" y="3963110"/>
            <a:ext cx="3499169" cy="2813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36514"/>
            <a:ext cx="2952328" cy="302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274638"/>
            <a:ext cx="6984776" cy="1143000"/>
          </a:xfrm>
        </p:spPr>
        <p:txBody>
          <a:bodyPr>
            <a:normAutofit/>
          </a:bodyPr>
          <a:lstStyle/>
          <a:p>
            <a:endParaRPr lang="ru-RU" sz="32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G:\SAM_881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6128" t="10049" r="4542" b="18096"/>
          <a:stretch/>
        </p:blipFill>
        <p:spPr bwMode="auto">
          <a:xfrm>
            <a:off x="17481" y="116632"/>
            <a:ext cx="5781926" cy="436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5"/>
          <p:cNvPicPr>
            <a:picLocks noGrp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5653334" y="3265984"/>
            <a:ext cx="3744418" cy="320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C:\Users\йцук\Desktop\Сказка Руковичка_Маслова Л.В\SDC17699.JPG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r="3202"/>
          <a:stretch/>
        </p:blipFill>
        <p:spPr bwMode="auto">
          <a:xfrm>
            <a:off x="107504" y="188640"/>
            <a:ext cx="446093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788470"/>
            <a:ext cx="4327866" cy="491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Опыт Масловой Л.В\маслова ффф\SAM_04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9" t="24488" r="9154" b="34324"/>
          <a:stretch/>
        </p:blipFill>
        <p:spPr bwMode="auto">
          <a:xfrm>
            <a:off x="2195736" y="444271"/>
            <a:ext cx="5138671" cy="282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Опыт Масловой Л.В\маслова ффф\SAM_05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t="6335" r="25218" b="31739"/>
          <a:stretch/>
        </p:blipFill>
        <p:spPr bwMode="auto">
          <a:xfrm>
            <a:off x="5004047" y="3663009"/>
            <a:ext cx="3830747" cy="307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Опыт Масловой Л.В\маслова ффф\SAM_04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9" t="22922" r="15682" b="1926"/>
          <a:stretch/>
        </p:blipFill>
        <p:spPr bwMode="auto">
          <a:xfrm>
            <a:off x="1010949" y="3443777"/>
            <a:ext cx="3447554" cy="329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йцук\Desktop\спектакли театр фото\P_20160114_100019_1_p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038600" cy="3028950"/>
          </a:xfrm>
          <a:prstGeom prst="rect">
            <a:avLst/>
          </a:prstGeom>
          <a:noFill/>
        </p:spPr>
      </p:pic>
      <p:pic>
        <p:nvPicPr>
          <p:cNvPr id="6" name="Рисунок 5" descr="C:\Users\йцук\Desktop\маслова ффф\SAM_9835.JPG"/>
          <p:cNvPicPr/>
          <p:nvPr/>
        </p:nvPicPr>
        <p:blipFill>
          <a:blip r:embed="rId4" cstate="print"/>
          <a:srcRect r="8284"/>
          <a:stretch>
            <a:fillRect/>
          </a:stretch>
        </p:blipFill>
        <p:spPr bwMode="auto">
          <a:xfrm>
            <a:off x="4355975" y="3212976"/>
            <a:ext cx="4752287" cy="352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pp.vk.me/c630718/v630718793/2d9aa/R0F9zBOHo08.jpg"/>
          <p:cNvPicPr/>
          <p:nvPr/>
        </p:nvPicPr>
        <p:blipFill rotWithShape="1">
          <a:blip r:embed="rId3" cstate="print"/>
          <a:srcRect t="12971" r="14352" b="39415"/>
          <a:stretch/>
        </p:blipFill>
        <p:spPr bwMode="auto">
          <a:xfrm>
            <a:off x="4945182" y="1916832"/>
            <a:ext cx="4070442" cy="481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9970" r="6954" b="8464"/>
          <a:stretch/>
        </p:blipFill>
        <p:spPr bwMode="auto">
          <a:xfrm>
            <a:off x="107504" y="188640"/>
            <a:ext cx="4312221" cy="448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Опыт Масловой Л.В\маслова ффф\SAM_07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13334" r="18788" b="6262"/>
          <a:stretch/>
        </p:blipFill>
        <p:spPr bwMode="auto">
          <a:xfrm>
            <a:off x="4884471" y="3767545"/>
            <a:ext cx="3776890" cy="30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749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Развивающая среда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 descr="C:\Users\йцук\Desktop\лыжная база\экскурсия\призинтация фото (7)\IMG_13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10930"/>
            <a:ext cx="3240360" cy="29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йцук\Desktop\кружок фото\Photo1707.jpg"/>
          <p:cNvPicPr/>
          <p:nvPr/>
        </p:nvPicPr>
        <p:blipFill rotWithShape="1">
          <a:blip r:embed="rId5" cstate="print"/>
          <a:srcRect t="12219" b="6204"/>
          <a:stretch/>
        </p:blipFill>
        <p:spPr bwMode="auto">
          <a:xfrm>
            <a:off x="683568" y="3762640"/>
            <a:ext cx="3240360" cy="301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йцук\Desktop\маслова ффф\SAM_09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607273"/>
            <a:ext cx="3776889" cy="297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7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62071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 descr="C:\Users\йцук\Desktop\маслова ффф\SAM_0941.JPG"/>
          <p:cNvPicPr/>
          <p:nvPr/>
        </p:nvPicPr>
        <p:blipFill>
          <a:blip r:embed="rId3" cstate="print"/>
          <a:srcRect l="24051" r="12293"/>
          <a:stretch>
            <a:fillRect/>
          </a:stretch>
        </p:blipFill>
        <p:spPr bwMode="auto">
          <a:xfrm>
            <a:off x="1547664" y="234662"/>
            <a:ext cx="3312368" cy="318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йцук\Desktop\лыжная база\экскурсия\призинтация фото (7)\IMG_13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0190" y="3808711"/>
            <a:ext cx="3587876" cy="301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01443"/>
            <a:ext cx="3341246" cy="302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/>
          <a:stretch/>
        </p:blipFill>
        <p:spPr bwMode="auto">
          <a:xfrm>
            <a:off x="5625352" y="241946"/>
            <a:ext cx="3205924" cy="3174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pp.vk.me/c630922/v630922793/4c9ac/B_QEpu9kUr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08720"/>
            <a:ext cx="4176464" cy="48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33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Работа с родителями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G:\Матириал к потфолио\dYnd-q2WmvQ.jpg"/>
          <p:cNvPicPr/>
          <p:nvPr/>
        </p:nvPicPr>
        <p:blipFill>
          <a:blip r:embed="rId3" cstate="print"/>
          <a:srcRect l="11292" t="18052" r="19506"/>
          <a:stretch>
            <a:fillRect/>
          </a:stretch>
        </p:blipFill>
        <p:spPr bwMode="auto">
          <a:xfrm>
            <a:off x="4788024" y="2996952"/>
            <a:ext cx="4324641" cy="374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G:\Матириал к потфолио\V6DHuYJW428 (1).jpg"/>
          <p:cNvPicPr/>
          <p:nvPr/>
        </p:nvPicPr>
        <p:blipFill rotWithShape="1">
          <a:blip r:embed="rId4" cstate="print"/>
          <a:srcRect l="6887" t="7306" r="17033"/>
          <a:stretch/>
        </p:blipFill>
        <p:spPr bwMode="auto">
          <a:xfrm>
            <a:off x="107504" y="764554"/>
            <a:ext cx="4536504" cy="410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3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3" t="15349" r="13144" b="3296"/>
          <a:stretch/>
        </p:blipFill>
        <p:spPr bwMode="auto">
          <a:xfrm>
            <a:off x="5815563" y="103286"/>
            <a:ext cx="2594707" cy="298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6467" r="11892" b="11542"/>
          <a:stretch/>
        </p:blipFill>
        <p:spPr bwMode="auto">
          <a:xfrm>
            <a:off x="1183551" y="95958"/>
            <a:ext cx="3164308" cy="312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481" r="4486"/>
          <a:stretch/>
        </p:blipFill>
        <p:spPr bwMode="auto">
          <a:xfrm>
            <a:off x="5783809" y="3314319"/>
            <a:ext cx="3039082" cy="336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0"/>
          <a:stretch/>
        </p:blipFill>
        <p:spPr bwMode="auto">
          <a:xfrm>
            <a:off x="183556" y="3341106"/>
            <a:ext cx="5164299" cy="336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https://pp.vk.me/c626329/v626329793/18520/2mVC5mEL0S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" y="68632"/>
            <a:ext cx="4536504" cy="353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pp.vk.me/c626528/v626528793/d05c/fSZ-v69kMnA.jpg"/>
          <p:cNvPicPr/>
          <p:nvPr/>
        </p:nvPicPr>
        <p:blipFill rotWithShape="1">
          <a:blip r:embed="rId4" cstate="print"/>
          <a:srcRect l="9314" t="9519" r="9488" b="10367"/>
          <a:stretch/>
        </p:blipFill>
        <p:spPr bwMode="auto">
          <a:xfrm>
            <a:off x="4644008" y="2708920"/>
            <a:ext cx="4358534" cy="401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4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йцук\Desktop\Малыши фото\IMG_1184.JPG"/>
          <p:cNvPicPr/>
          <p:nvPr/>
        </p:nvPicPr>
        <p:blipFill rotWithShape="1">
          <a:blip r:embed="rId3" cstate="print"/>
          <a:srcRect l="14146" t="32099" r="12512" b="5702"/>
          <a:stretch/>
        </p:blipFill>
        <p:spPr bwMode="auto">
          <a:xfrm>
            <a:off x="2411759" y="188640"/>
            <a:ext cx="4236935" cy="271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йцук\Desktop\Малыши фото\мы иродители\Photo08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0" y="3043975"/>
            <a:ext cx="323419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G:\фото 2015 малыши\Captured001\Photo1153.jpg"/>
          <p:cNvPicPr/>
          <p:nvPr/>
        </p:nvPicPr>
        <p:blipFill rotWithShape="1">
          <a:blip r:embed="rId5" cstate="print"/>
          <a:srcRect l="4582" b="22083"/>
          <a:stretch/>
        </p:blipFill>
        <p:spPr bwMode="auto">
          <a:xfrm>
            <a:off x="4530226" y="3089532"/>
            <a:ext cx="3426590" cy="369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Работа с коллегами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C:\Users\йцук\Desktop\спектакли театр фото\P_20160114_100347_1_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1" y="634329"/>
            <a:ext cx="5490623" cy="411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00646"/>
            <a:ext cx="3859907" cy="3274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41368"/>
          </a:xfrm>
        </p:spPr>
        <p:txBody>
          <a:bodyPr anchor="t">
            <a:normAutofit/>
          </a:bodyPr>
          <a:lstStyle/>
          <a:p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езультаты диагностики</a:t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85014270"/>
              </p:ext>
            </p:extLst>
          </p:nvPr>
        </p:nvGraphicFramePr>
        <p:xfrm>
          <a:off x="827584" y="1268760"/>
          <a:ext cx="3408040" cy="368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27324391"/>
              </p:ext>
            </p:extLst>
          </p:nvPr>
        </p:nvGraphicFramePr>
        <p:xfrm>
          <a:off x="4860032" y="1340768"/>
          <a:ext cx="338437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628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12975"/>
            <a:ext cx="2664296" cy="283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9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pp.vk.me/c637530/v637530793/12298/WkfxquKe-LU.jpg"/>
          <p:cNvPicPr>
            <a:picLocks noChangeAspect="1" noChangeArrowheads="1"/>
          </p:cNvPicPr>
          <p:nvPr/>
        </p:nvPicPr>
        <p:blipFill>
          <a:blip r:embed="rId3" cstate="print"/>
          <a:srcRect l="2630" r="2130" b="16620"/>
          <a:stretch>
            <a:fillRect/>
          </a:stretch>
        </p:blipFill>
        <p:spPr bwMode="auto">
          <a:xfrm>
            <a:off x="0" y="-342800"/>
            <a:ext cx="9144000" cy="6004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2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2016г фото 12м\Photo2615.jpg"/>
          <p:cNvPicPr/>
          <p:nvPr/>
        </p:nvPicPr>
        <p:blipFill rotWithShape="1">
          <a:blip r:embed="rId3" cstate="print"/>
          <a:srcRect t="19779" r="7255"/>
          <a:stretch/>
        </p:blipFill>
        <p:spPr bwMode="auto">
          <a:xfrm>
            <a:off x="51105" y="1118533"/>
            <a:ext cx="2536335" cy="342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йцук\Desktop\кружок фото\IMG_09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7240" y="3882185"/>
            <a:ext cx="3296313" cy="297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G:\Новая папка (6)\Captured001\Photo1023.jpg"/>
          <p:cNvPicPr>
            <a:picLocks noChangeAspect="1" noChangeArrowheads="1"/>
          </p:cNvPicPr>
          <p:nvPr/>
        </p:nvPicPr>
        <p:blipFill rotWithShape="1">
          <a:blip r:embed="rId5" cstate="print"/>
          <a:srcRect t="20986"/>
          <a:stretch/>
        </p:blipFill>
        <p:spPr bwMode="auto">
          <a:xfrm>
            <a:off x="2843808" y="2378335"/>
            <a:ext cx="2854177" cy="300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Знакомство с основами кукольного театра и </a:t>
            </a:r>
            <a:r>
              <a:rPr lang="ru-RU" sz="2800" i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кукловождения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G:\Новая папка (6)\Captured\Photo163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r="11032" b="16412"/>
          <a:stretch/>
        </p:blipFill>
        <p:spPr bwMode="auto">
          <a:xfrm>
            <a:off x="0" y="18047"/>
            <a:ext cx="3020004" cy="378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G:\Новая папка (6)\Captured\Photo163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/>
          <a:srcRect r="7017" b="13567"/>
          <a:stretch/>
        </p:blipFill>
        <p:spPr bwMode="auto">
          <a:xfrm>
            <a:off x="5977886" y="2927817"/>
            <a:ext cx="3156305" cy="391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Captured\Photo1970.jpg"/>
          <p:cNvPicPr/>
          <p:nvPr/>
        </p:nvPicPr>
        <p:blipFill rotWithShape="1">
          <a:blip r:embed="rId5" cstate="print"/>
          <a:srcRect l="12957" r="10702" b="16320"/>
          <a:stretch/>
        </p:blipFill>
        <p:spPr bwMode="auto">
          <a:xfrm>
            <a:off x="3275855" y="1700808"/>
            <a:ext cx="2520279" cy="3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G:\Новая папка (6)\Captured\Photo1630.jpg"/>
          <p:cNvPicPr>
            <a:picLocks noChangeAspect="1" noChangeArrowheads="1"/>
          </p:cNvPicPr>
          <p:nvPr/>
        </p:nvPicPr>
        <p:blipFill rotWithShape="1">
          <a:blip r:embed="rId3" cstate="print"/>
          <a:srcRect r="11032" b="16412"/>
          <a:stretch/>
        </p:blipFill>
        <p:spPr bwMode="auto">
          <a:xfrm>
            <a:off x="0" y="0"/>
            <a:ext cx="3020004" cy="378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Индивидуальная работа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https://i.mycdn.me/image?t=3&amp;bid=849175169586&amp;id=849175169586&amp;plc=WEB&amp;tkn=*WqXp0CP3qrfpakbnEGF2QmfIjOw"/>
          <p:cNvPicPr>
            <a:picLocks noChangeAspect="1" noChangeArrowheads="1"/>
          </p:cNvPicPr>
          <p:nvPr/>
        </p:nvPicPr>
        <p:blipFill rotWithShape="1">
          <a:blip r:embed="rId3" cstate="print"/>
          <a:srcRect r="5242" b="34880"/>
          <a:stretch/>
        </p:blipFill>
        <p:spPr bwMode="auto">
          <a:xfrm>
            <a:off x="2558693" y="668552"/>
            <a:ext cx="3957523" cy="3094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йцук\Desktop\маслова ффф\SAM_0975.JPG"/>
          <p:cNvPicPr/>
          <p:nvPr/>
        </p:nvPicPr>
        <p:blipFill rotWithShape="1">
          <a:blip r:embed="rId4" cstate="print"/>
          <a:srcRect r="40192" b="16444"/>
          <a:stretch/>
        </p:blipFill>
        <p:spPr bwMode="auto">
          <a:xfrm>
            <a:off x="6084168" y="3763382"/>
            <a:ext cx="3042351" cy="305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G:\2016г фото 12м\Photo2599.jpg"/>
          <p:cNvPicPr/>
          <p:nvPr/>
        </p:nvPicPr>
        <p:blipFill rotWithShape="1">
          <a:blip r:embed="rId5" cstate="print"/>
          <a:srcRect l="6081" b="33263"/>
          <a:stretch/>
        </p:blipFill>
        <p:spPr bwMode="auto">
          <a:xfrm>
            <a:off x="107504" y="3763382"/>
            <a:ext cx="3024336" cy="305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171400"/>
            <a:ext cx="7859216" cy="936104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Рисуем сказку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28" y="764704"/>
            <a:ext cx="2916606" cy="332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26" y="764704"/>
            <a:ext cx="3258438" cy="319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F:\Опыт Масловой Л.В\маслова ффф\SAM_03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0"/>
          <a:stretch/>
        </p:blipFill>
        <p:spPr bwMode="auto">
          <a:xfrm>
            <a:off x="2267744" y="3955548"/>
            <a:ext cx="4283968" cy="273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По волнам эмоций…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 descr="C:\Users\йцук\Desktop\маслова ффф\SAM_0984.JPG"/>
          <p:cNvPicPr/>
          <p:nvPr/>
        </p:nvPicPr>
        <p:blipFill rotWithShape="1">
          <a:blip r:embed="rId3" cstate="print"/>
          <a:srcRect l="5831" r="4886" b="4577"/>
          <a:stretch/>
        </p:blipFill>
        <p:spPr bwMode="auto">
          <a:xfrm>
            <a:off x="4105881" y="3212976"/>
            <a:ext cx="5019570" cy="361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Новая папка (6)\Captured001\Photo1379.jpg"/>
          <p:cNvPicPr>
            <a:picLocks noChangeAspect="1" noChangeArrowheads="1"/>
          </p:cNvPicPr>
          <p:nvPr/>
        </p:nvPicPr>
        <p:blipFill rotWithShape="1">
          <a:blip r:embed="rId4" cstate="print"/>
          <a:srcRect l="3823" t="11595" r="17639" b="37062"/>
          <a:stretch/>
        </p:blipFill>
        <p:spPr bwMode="auto">
          <a:xfrm>
            <a:off x="0" y="620688"/>
            <a:ext cx="4105881" cy="357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йцук\Desktop\маслова ффф\SAM_0966.JPG"/>
          <p:cNvPicPr/>
          <p:nvPr/>
        </p:nvPicPr>
        <p:blipFill rotWithShape="1">
          <a:blip r:embed="rId3" cstate="print"/>
          <a:srcRect l="8687" t="5983" r="6418" b="12354"/>
          <a:stretch/>
        </p:blipFill>
        <p:spPr bwMode="auto">
          <a:xfrm>
            <a:off x="30444" y="0"/>
            <a:ext cx="5043054" cy="364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Опыт Масловой Л.В\маслова ффф\SAM_08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t="6666" r="14436"/>
          <a:stretch/>
        </p:blipFill>
        <p:spPr bwMode="auto">
          <a:xfrm>
            <a:off x="4284864" y="2420888"/>
            <a:ext cx="4833271" cy="44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0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1433</Words>
  <Application>Microsoft Office PowerPoint</Application>
  <PresentationFormat>Экран (4:3)</PresentationFormat>
  <Paragraphs>76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Развитие речи и творческих способностей детей дошкольного возраста посредством приобщения к миру сказки и театра           Воспитатель МАДОУ  Винзилинского д/с «Малышок» Маслова Любовь Васильевна</vt:lpstr>
      <vt:lpstr>Презентация PowerPoint</vt:lpstr>
      <vt:lpstr>Презентация PowerPoint</vt:lpstr>
      <vt:lpstr>Знакомство с основами кукольного театра и кукловождения</vt:lpstr>
      <vt:lpstr>Презентация PowerPoint</vt:lpstr>
      <vt:lpstr>Индивидуальная работа</vt:lpstr>
      <vt:lpstr>Рисуем сказку…</vt:lpstr>
      <vt:lpstr>По волнам эмоций…</vt:lpstr>
      <vt:lpstr>Презентация PowerPoint</vt:lpstr>
      <vt:lpstr>Ритмопластика</vt:lpstr>
      <vt:lpstr>Мнемотаблицы</vt:lpstr>
      <vt:lpstr>Герои среди нас…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среда</vt:lpstr>
      <vt:lpstr>Презентация PowerPoint</vt:lpstr>
      <vt:lpstr>Работа с родителями</vt:lpstr>
      <vt:lpstr>Презентация PowerPoint</vt:lpstr>
      <vt:lpstr>Презентация PowerPoint</vt:lpstr>
      <vt:lpstr>Презентация PowerPoint</vt:lpstr>
      <vt:lpstr>Работа с коллегами</vt:lpstr>
      <vt:lpstr>Результаты диагностики  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йцук</dc:creator>
  <cp:lastModifiedBy>Admin</cp:lastModifiedBy>
  <cp:revision>43</cp:revision>
  <dcterms:created xsi:type="dcterms:W3CDTF">2016-11-26T19:11:37Z</dcterms:created>
  <dcterms:modified xsi:type="dcterms:W3CDTF">2017-10-01T11:20:24Z</dcterms:modified>
</cp:coreProperties>
</file>